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3" r:id="rId3"/>
    <p:sldId id="270" r:id="rId4"/>
    <p:sldId id="271" r:id="rId5"/>
    <p:sldId id="274" r:id="rId6"/>
    <p:sldId id="264" r:id="rId7"/>
    <p:sldId id="265" r:id="rId8"/>
    <p:sldId id="267" r:id="rId9"/>
    <p:sldId id="268" r:id="rId10"/>
    <p:sldId id="262" r:id="rId11"/>
    <p:sldId id="272" r:id="rId12"/>
    <p:sldId id="261" r:id="rId13"/>
    <p:sldId id="280" r:id="rId14"/>
    <p:sldId id="281" r:id="rId15"/>
    <p:sldId id="282" r:id="rId16"/>
    <p:sldId id="256" r:id="rId17"/>
    <p:sldId id="257" r:id="rId18"/>
    <p:sldId id="258" r:id="rId19"/>
    <p:sldId id="259" r:id="rId20"/>
    <p:sldId id="260" r:id="rId21"/>
    <p:sldId id="291" r:id="rId22"/>
    <p:sldId id="292" r:id="rId23"/>
    <p:sldId id="276" r:id="rId24"/>
    <p:sldId id="275" r:id="rId25"/>
    <p:sldId id="277" r:id="rId26"/>
    <p:sldId id="278" r:id="rId27"/>
    <p:sldId id="279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B09E0-1DD7-4B32-9FF8-E32D9657D3B5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39027-775C-4B6B-8420-DC6BDA451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Встроенные функции в </a:t>
            </a:r>
            <a:r>
              <a:rPr lang="en-US" sz="4800" b="1" dirty="0" smtClean="0">
                <a:solidFill>
                  <a:srgbClr val="0000FF"/>
                </a:solidFill>
              </a:rPr>
              <a:t>EXCEL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Учитель информатики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МБОУ гимназия №122, г. Казань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Смирнова </a:t>
            </a:r>
            <a:r>
              <a:rPr lang="ru-RU" sz="2400" b="1" dirty="0" err="1" smtClean="0">
                <a:solidFill>
                  <a:srgbClr val="0000FF"/>
                </a:solidFill>
              </a:rPr>
              <a:t>Гузэль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</a:rPr>
              <a:t>Хадиевна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Функция СРЗНАЧЕСЛИ</a:t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800" dirty="0" smtClean="0"/>
              <a:t>Возвращает среднее значение (среднее арифметическое) всех ячеек в диапазоне, которые соответствуют данному условию.</a:t>
            </a:r>
          </a:p>
          <a:p>
            <a:r>
              <a:rPr lang="ru-RU" sz="3800" b="1" dirty="0" smtClean="0">
                <a:solidFill>
                  <a:srgbClr val="0000FF"/>
                </a:solidFill>
              </a:rPr>
              <a:t>Синтаксис</a:t>
            </a:r>
            <a:endParaRPr lang="ru-RU" sz="3800" dirty="0" smtClean="0">
              <a:solidFill>
                <a:srgbClr val="0000FF"/>
              </a:solidFill>
            </a:endParaRPr>
          </a:p>
          <a:p>
            <a:r>
              <a:rPr lang="ru-RU" sz="3800" b="1" dirty="0" smtClean="0">
                <a:solidFill>
                  <a:srgbClr val="0000FF"/>
                </a:solidFill>
              </a:rPr>
              <a:t>СРЗНАЧЕСЛИ</a:t>
            </a:r>
            <a:r>
              <a:rPr lang="ru-RU" sz="3800" dirty="0" smtClean="0">
                <a:solidFill>
                  <a:srgbClr val="0000FF"/>
                </a:solidFill>
              </a:rPr>
              <a:t>(</a:t>
            </a:r>
            <a:r>
              <a:rPr lang="ru-RU" sz="3800" b="1" dirty="0" smtClean="0">
                <a:solidFill>
                  <a:srgbClr val="0000FF"/>
                </a:solidFill>
              </a:rPr>
              <a:t>диапазон</a:t>
            </a:r>
            <a:r>
              <a:rPr lang="en-US" sz="3800" dirty="0" smtClean="0">
                <a:solidFill>
                  <a:srgbClr val="0000FF"/>
                </a:solidFill>
              </a:rPr>
              <a:t>;</a:t>
            </a:r>
            <a:r>
              <a:rPr lang="ru-RU" sz="3800" b="1" dirty="0" smtClean="0">
                <a:solidFill>
                  <a:srgbClr val="0000FF"/>
                </a:solidFill>
              </a:rPr>
              <a:t>условие</a:t>
            </a:r>
            <a:r>
              <a:rPr lang="en-US" sz="3800" dirty="0" smtClean="0">
                <a:solidFill>
                  <a:srgbClr val="0000FF"/>
                </a:solidFill>
              </a:rPr>
              <a:t>;</a:t>
            </a:r>
            <a:r>
              <a:rPr lang="en-US" sz="3800" b="1" dirty="0" smtClean="0">
                <a:solidFill>
                  <a:srgbClr val="0000FF"/>
                </a:solidFill>
              </a:rPr>
              <a:t>“</a:t>
            </a:r>
            <a:r>
              <a:rPr lang="ru-RU" sz="3800" b="1" dirty="0" err="1" smtClean="0">
                <a:solidFill>
                  <a:srgbClr val="0000FF"/>
                </a:solidFill>
              </a:rPr>
              <a:t>диапазон_усреднения</a:t>
            </a:r>
            <a:r>
              <a:rPr lang="en-US" sz="3800" b="1" dirty="0" smtClean="0">
                <a:solidFill>
                  <a:srgbClr val="0000FF"/>
                </a:solidFill>
              </a:rPr>
              <a:t>”</a:t>
            </a:r>
            <a:r>
              <a:rPr lang="ru-RU" sz="3800" b="1" dirty="0" smtClean="0">
                <a:solidFill>
                  <a:srgbClr val="0000FF"/>
                </a:solidFill>
              </a:rPr>
              <a:t>)</a:t>
            </a:r>
          </a:p>
          <a:p>
            <a:r>
              <a:rPr lang="ru-RU" sz="3800" b="1" dirty="0" smtClean="0">
                <a:solidFill>
                  <a:srgbClr val="0000FF"/>
                </a:solidFill>
              </a:rPr>
              <a:t>Диапазон  </a:t>
            </a:r>
            <a:r>
              <a:rPr lang="ru-RU" sz="3800" dirty="0" smtClean="0"/>
              <a:t>— одна или несколько ячеек для вычисления среднего, включающих числа или имена, массивы, или ссылки, содержащие числа.</a:t>
            </a:r>
          </a:p>
          <a:p>
            <a:r>
              <a:rPr lang="ru-RU" sz="3800" b="1" dirty="0" smtClean="0">
                <a:solidFill>
                  <a:srgbClr val="0000FF"/>
                </a:solidFill>
              </a:rPr>
              <a:t>Условие</a:t>
            </a:r>
            <a:r>
              <a:rPr lang="ru-RU" sz="3800" dirty="0" smtClean="0">
                <a:solidFill>
                  <a:srgbClr val="0000FF"/>
                </a:solidFill>
              </a:rPr>
              <a:t>  </a:t>
            </a:r>
            <a:r>
              <a:rPr lang="ru-RU" sz="3800" dirty="0" smtClean="0"/>
              <a:t>— </a:t>
            </a:r>
            <a:r>
              <a:rPr lang="ru-RU" sz="3800" dirty="0" err="1" smtClean="0"/>
              <a:t>условие</a:t>
            </a:r>
            <a:r>
              <a:rPr lang="ru-RU" sz="3800" dirty="0" smtClean="0"/>
              <a:t> в форме числа, выражения, ссылки на ячейку или текста, которое определяет ячейки, участвующие в вычислении среднего. Например, условие может быть выражено следующим образом: 32, "32", "&gt;32", "яблоки" или B4. </a:t>
            </a:r>
          </a:p>
          <a:p>
            <a:r>
              <a:rPr lang="ru-RU" sz="3800" b="1" dirty="0" err="1" smtClean="0">
                <a:solidFill>
                  <a:srgbClr val="0000FF"/>
                </a:solidFill>
              </a:rPr>
              <a:t>Диапазон_усреднения</a:t>
            </a:r>
            <a:r>
              <a:rPr lang="ru-RU" sz="3800" dirty="0" smtClean="0">
                <a:solidFill>
                  <a:srgbClr val="0000FF"/>
                </a:solidFill>
              </a:rPr>
              <a:t> </a:t>
            </a:r>
            <a:r>
              <a:rPr lang="ru-RU" sz="3800" dirty="0" smtClean="0"/>
              <a:t> — фактическое множество ячеек для вычисления среднего. Если он не указан, используется диапазон.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Статистические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521" y="1214422"/>
            <a:ext cx="916964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02" y="1285860"/>
            <a:ext cx="9149602" cy="51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Логические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3" y="785813"/>
            <a:ext cx="8715375" cy="12926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/>
                </a:solidFill>
                <a:latin typeface="+mn-lt"/>
              </a:rPr>
              <a:t>Общий вид условной функции: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ЕСЛИ(условие</a:t>
            </a:r>
            <a:r>
              <a:rPr lang="ru-RU" sz="3600" b="1" dirty="0" smtClean="0">
                <a:solidFill>
                  <a:srgbClr val="0000FF"/>
                </a:solidFill>
              </a:rPr>
              <a:t>;</a:t>
            </a:r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 выражение1;выражение2)</a:t>
            </a:r>
            <a:endParaRPr lang="ru-RU" sz="36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357188" y="2571750"/>
            <a:ext cx="85010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Условие </a:t>
            </a:r>
            <a:r>
              <a:rPr lang="ru-RU" sz="2400" b="1" dirty="0">
                <a:latin typeface="Constantia" pitchFamily="18" charset="0"/>
              </a:rPr>
              <a:t>– это логическое выражение, которое может принимать значение ИСТИНА или  ЛОЖЬ.</a:t>
            </a:r>
          </a:p>
          <a:p>
            <a:endParaRPr lang="ru-RU" sz="2400" b="1" dirty="0">
              <a:latin typeface="Constantia" pitchFamily="18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Constantia" pitchFamily="18" charset="0"/>
              </a:rPr>
              <a:t>&lt;</a:t>
            </a:r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выражение1</a:t>
            </a:r>
            <a:r>
              <a:rPr lang="en-US" sz="2400" b="1" dirty="0">
                <a:solidFill>
                  <a:srgbClr val="0000FF"/>
                </a:solidFill>
                <a:latin typeface="Constantia" pitchFamily="18" charset="0"/>
              </a:rPr>
              <a:t>&gt;</a:t>
            </a:r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 и </a:t>
            </a:r>
            <a:r>
              <a:rPr lang="en-US" sz="2400" b="1" dirty="0">
                <a:solidFill>
                  <a:srgbClr val="0000FF"/>
                </a:solidFill>
                <a:latin typeface="Constantia" pitchFamily="18" charset="0"/>
              </a:rPr>
              <a:t>&lt;</a:t>
            </a:r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выражение2</a:t>
            </a:r>
            <a:r>
              <a:rPr lang="en-US" sz="2400" b="1" dirty="0">
                <a:solidFill>
                  <a:srgbClr val="0000FF"/>
                </a:solidFill>
                <a:latin typeface="Constantia" pitchFamily="18" charset="0"/>
              </a:rPr>
              <a:t>&gt;</a:t>
            </a:r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могут быть числами, формулами или текстами.</a:t>
            </a: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285720" y="4714884"/>
            <a:ext cx="857250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Constantia" pitchFamily="18" charset="0"/>
              </a:rPr>
              <a:t>Условная функция, записанная в ячейку таблицы, выполняется так: </a:t>
            </a:r>
          </a:p>
          <a:p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если условие истинно</a:t>
            </a:r>
            <a:r>
              <a:rPr lang="ru-RU" sz="2400" b="1" dirty="0">
                <a:latin typeface="Constantia" pitchFamily="18" charset="0"/>
              </a:rPr>
              <a:t>, то значение данной ячейки определит 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&lt;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выражение</a:t>
            </a:r>
            <a:r>
              <a:rPr lang="ru-RU" sz="2400" b="1" dirty="0">
                <a:latin typeface="Constantia" pitchFamily="18" charset="0"/>
              </a:rPr>
              <a:t>1</a:t>
            </a:r>
            <a:r>
              <a:rPr lang="en-US" sz="2400" b="1" dirty="0">
                <a:latin typeface="Constantia" pitchFamily="18" charset="0"/>
              </a:rPr>
              <a:t>&gt;</a:t>
            </a:r>
            <a:r>
              <a:rPr lang="ru-RU" sz="2400" b="1" dirty="0">
                <a:latin typeface="Constantia" pitchFamily="18" charset="0"/>
              </a:rPr>
              <a:t>, в противном случае – </a:t>
            </a:r>
            <a:r>
              <a:rPr lang="en-US" sz="2400" b="1" dirty="0">
                <a:latin typeface="Constantia" pitchFamily="18" charset="0"/>
              </a:rPr>
              <a:t>&lt;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выражение2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&gt;</a:t>
            </a:r>
            <a:r>
              <a:rPr lang="ru-RU" sz="2400" b="1" dirty="0"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813" y="857250"/>
            <a:ext cx="692943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FF"/>
                </a:solidFill>
                <a:latin typeface="+mn-lt"/>
              </a:rPr>
              <a:t>Логические выражения.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642938" y="2143125"/>
            <a:ext cx="7858125" cy="19383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latin typeface="Constantia" pitchFamily="18" charset="0"/>
              </a:rPr>
              <a:t>Логические выражения строятся с помощью операций отношения (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&lt;</a:t>
            </a:r>
            <a:r>
              <a:rPr lang="en-US" sz="2400" b="1" dirty="0">
                <a:latin typeface="Constantia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&gt;</a:t>
            </a:r>
            <a:r>
              <a:rPr lang="en-US" sz="2400" b="1" dirty="0">
                <a:latin typeface="Constantia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&lt;=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(меньше или равно), </a:t>
            </a:r>
            <a:r>
              <a:rPr lang="en-US" sz="2400" b="1" dirty="0">
                <a:latin typeface="Constantia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&gt;=</a:t>
            </a:r>
            <a:r>
              <a:rPr lang="ru-RU" sz="2400" b="1" dirty="0">
                <a:latin typeface="Constantia" pitchFamily="18" charset="0"/>
              </a:rPr>
              <a:t> (больше или равно), </a:t>
            </a:r>
            <a:r>
              <a:rPr lang="en-US" sz="2400" b="1" dirty="0">
                <a:latin typeface="Constantia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=</a:t>
            </a:r>
            <a:r>
              <a:rPr lang="ru-RU" sz="2400" b="1" dirty="0">
                <a:latin typeface="Constantia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 &lt;&gt;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(не равно)) и логических операций (логическое 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И</a:t>
            </a:r>
            <a:r>
              <a:rPr lang="ru-RU" sz="2400" b="1" dirty="0">
                <a:latin typeface="Constantia" pitchFamily="18" charset="0"/>
              </a:rPr>
              <a:t>, логическое 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ИЛИ</a:t>
            </a:r>
            <a:r>
              <a:rPr lang="ru-RU" sz="2400" b="1" dirty="0">
                <a:latin typeface="Constantia" pitchFamily="18" charset="0"/>
              </a:rPr>
              <a:t>, логическое отрицание </a:t>
            </a:r>
            <a:r>
              <a:rPr lang="ru-RU" sz="2400" b="1" dirty="0">
                <a:solidFill>
                  <a:srgbClr val="FF0000"/>
                </a:solidFill>
                <a:latin typeface="Constantia" pitchFamily="18" charset="0"/>
              </a:rPr>
              <a:t>НЕ</a:t>
            </a:r>
            <a:r>
              <a:rPr lang="ru-RU" sz="2400" b="1" dirty="0">
                <a:latin typeface="Constantia" pitchFamily="18" charset="0"/>
              </a:rPr>
              <a:t>).</a:t>
            </a: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642938" y="4857750"/>
            <a:ext cx="8215312" cy="830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Constantia" pitchFamily="18" charset="0"/>
              </a:rPr>
              <a:t>Результатом вычисления логических операций являются логические величины 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ИСТИНА</a:t>
            </a:r>
            <a:r>
              <a:rPr lang="ru-RU" sz="2400" b="1" i="1" dirty="0">
                <a:latin typeface="Constantia" pitchFamily="18" charset="0"/>
              </a:rPr>
              <a:t> или 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ЛОЖЬ.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500034" y="642918"/>
            <a:ext cx="8215313" cy="1938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0000FF"/>
                </a:solidFill>
                <a:latin typeface="Constantia" pitchFamily="18" charset="0"/>
              </a:rPr>
              <a:t>Особенности записи логических операций </a:t>
            </a:r>
            <a:r>
              <a:rPr lang="ru-RU" sz="2400" b="1" i="1" dirty="0" smtClean="0">
                <a:solidFill>
                  <a:srgbClr val="0000FF"/>
                </a:solidFill>
                <a:latin typeface="Constantia" pitchFamily="18" charset="0"/>
              </a:rPr>
              <a:t>: </a:t>
            </a:r>
            <a:endParaRPr lang="ru-RU" sz="2400" b="1" i="1" dirty="0">
              <a:solidFill>
                <a:srgbClr val="0000FF"/>
              </a:solidFill>
              <a:latin typeface="Constantia" pitchFamily="18" charset="0"/>
            </a:endParaRPr>
          </a:p>
          <a:p>
            <a:pPr algn="ctr"/>
            <a:endParaRPr lang="ru-RU" sz="2400" b="1" i="1" dirty="0">
              <a:latin typeface="Constantia" pitchFamily="18" charset="0"/>
            </a:endParaRPr>
          </a:p>
          <a:p>
            <a:pPr algn="ctr"/>
            <a:r>
              <a:rPr lang="ru-RU" sz="2400" b="1" i="1" dirty="0">
                <a:latin typeface="Constantia" pitchFamily="18" charset="0"/>
              </a:rPr>
              <a:t>сначала записывается 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имя логической операции </a:t>
            </a:r>
            <a:r>
              <a:rPr lang="ru-RU" sz="2400" b="1" i="1" dirty="0">
                <a:latin typeface="Constantia" pitchFamily="18" charset="0"/>
              </a:rPr>
              <a:t>(И, ИЛИ, НЕ), а затем 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в круглых скобках </a:t>
            </a:r>
            <a:r>
              <a:rPr lang="ru-RU" sz="2400" b="1" i="1" dirty="0">
                <a:latin typeface="Constantia" pitchFamily="18" charset="0"/>
              </a:rPr>
              <a:t>перечисляются </a:t>
            </a:r>
            <a:r>
              <a:rPr lang="ru-RU" sz="2400" b="1" i="1" dirty="0">
                <a:solidFill>
                  <a:srgbClr val="FF0000"/>
                </a:solidFill>
                <a:latin typeface="Constantia" pitchFamily="18" charset="0"/>
              </a:rPr>
              <a:t>логические операнды</a:t>
            </a:r>
            <a:r>
              <a:rPr lang="ru-RU" sz="2400" b="1" i="1" dirty="0">
                <a:latin typeface="Constantia" pitchFamily="18" charset="0"/>
              </a:rPr>
              <a:t>.</a:t>
            </a: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571472" y="3143248"/>
            <a:ext cx="8072437" cy="2432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ЕСЛИ(И(Е5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С1;В3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10); «ДА»; «НЕТ»)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содержимое ячейки Е5 больше содержимого ячейкиС1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содержимое ячейки В3 меньше 10.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условие выполняется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то в выбранной клетке будет отображаться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«ДА»,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противном случае –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Задание №19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ГИА  </a:t>
            </a:r>
            <a:r>
              <a:rPr lang="ru-RU" sz="4800" b="1" dirty="0" smtClean="0">
                <a:solidFill>
                  <a:srgbClr val="0000FF"/>
                </a:solidFill>
              </a:rPr>
              <a:t>-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ru-RU" sz="4800" b="1" dirty="0" smtClean="0">
                <a:solidFill>
                  <a:srgbClr val="0000FF"/>
                </a:solidFill>
              </a:rPr>
              <a:t>2013</a:t>
            </a:r>
            <a:endParaRPr lang="ru-RU" sz="4800" b="1" dirty="0" smtClean="0">
              <a:solidFill>
                <a:srgbClr val="0000FF"/>
              </a:solidFill>
            </a:endParaRPr>
          </a:p>
          <a:p>
            <a:r>
              <a:rPr lang="ru-RU" sz="4800" b="1" dirty="0" smtClean="0">
                <a:solidFill>
                  <a:srgbClr val="0000FF"/>
                </a:solidFill>
              </a:rPr>
              <a:t>ДЕМО</a:t>
            </a:r>
            <a:r>
              <a:rPr lang="en-US" sz="4800" b="1" dirty="0" smtClean="0">
                <a:solidFill>
                  <a:srgbClr val="0000FF"/>
                </a:solidFill>
              </a:rPr>
              <a:t> -</a:t>
            </a:r>
            <a:r>
              <a:rPr lang="ru-RU" sz="4800" b="1" dirty="0" smtClean="0">
                <a:solidFill>
                  <a:srgbClr val="0000FF"/>
                </a:solidFill>
              </a:rPr>
              <a:t>ФИПИ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8" y="285728"/>
            <a:ext cx="907824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472" y="1357298"/>
            <a:ext cx="958747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4857760"/>
            <a:ext cx="7715304" cy="132343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Расстояние это столбец </a:t>
            </a:r>
            <a:r>
              <a:rPr lang="en-US" sz="2400" b="1" dirty="0" smtClean="0">
                <a:solidFill>
                  <a:srgbClr val="0000FF"/>
                </a:solidFill>
              </a:rPr>
              <a:t>D</a:t>
            </a:r>
            <a:r>
              <a:rPr lang="ru-RU" sz="2400" b="1" dirty="0" smtClean="0"/>
              <a:t>. В ячейку </a:t>
            </a:r>
            <a:r>
              <a:rPr lang="en-US" sz="2400" b="1" dirty="0" smtClean="0">
                <a:solidFill>
                  <a:srgbClr val="0000FF"/>
                </a:solidFill>
              </a:rPr>
              <a:t>H2</a:t>
            </a:r>
            <a:r>
              <a:rPr lang="ru-RU" sz="2400" b="1" dirty="0" smtClean="0"/>
              <a:t> необходимо записать формулу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=СУММ(</a:t>
            </a:r>
            <a:r>
              <a:rPr lang="en-US" sz="3200" b="1" dirty="0" smtClean="0">
                <a:solidFill>
                  <a:srgbClr val="0000FF"/>
                </a:solidFill>
              </a:rPr>
              <a:t>D2:D118)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214686"/>
            <a:ext cx="78581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Находим номер последней записи в таблице </a:t>
            </a:r>
            <a:r>
              <a:rPr lang="ru-RU" sz="2400" b="1" dirty="0" smtClean="0">
                <a:solidFill>
                  <a:srgbClr val="0000FF"/>
                </a:solidFill>
              </a:rPr>
              <a:t>, с датой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 3 октября</a:t>
            </a:r>
            <a:r>
              <a:rPr lang="ru-RU" sz="2400" b="1" dirty="0" smtClean="0"/>
              <a:t>, так как нам надо просуммировать записи с 1  по 3 октября. </a:t>
            </a:r>
            <a:r>
              <a:rPr lang="ru-RU" sz="2800" b="1" dirty="0" smtClean="0">
                <a:solidFill>
                  <a:srgbClr val="0000FF"/>
                </a:solidFill>
              </a:rPr>
              <a:t>Это запись 118.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490" y="1142984"/>
            <a:ext cx="8539714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85728"/>
            <a:ext cx="828680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Встроенные функции в </a:t>
            </a:r>
            <a:r>
              <a:rPr lang="en-US" sz="3200" b="1" dirty="0" smtClean="0">
                <a:solidFill>
                  <a:srgbClr val="0000FF"/>
                </a:solidFill>
              </a:rPr>
              <a:t>EXCEL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357298"/>
            <a:ext cx="821537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=</a:t>
            </a:r>
            <a:r>
              <a:rPr lang="ru-RU" sz="2800" b="1" dirty="0" smtClean="0">
                <a:solidFill>
                  <a:srgbClr val="0000FF"/>
                </a:solidFill>
              </a:rPr>
              <a:t>ИМЯ ФУНКЦИИ</a:t>
            </a:r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ru-RU" sz="2800" b="1" dirty="0" smtClean="0">
                <a:solidFill>
                  <a:srgbClr val="0000FF"/>
                </a:solidFill>
              </a:rPr>
              <a:t>АРГУМ1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  <a:r>
              <a:rPr lang="ru-RU" sz="2800" b="1" dirty="0" smtClean="0">
                <a:solidFill>
                  <a:srgbClr val="0000FF"/>
                </a:solidFill>
              </a:rPr>
              <a:t> АРГУМ2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  <a:r>
              <a:rPr lang="ru-RU" sz="2800" b="1" dirty="0" smtClean="0">
                <a:solidFill>
                  <a:srgbClr val="0000FF"/>
                </a:solidFill>
              </a:rPr>
              <a:t>…АРГУМ</a:t>
            </a:r>
            <a:r>
              <a:rPr lang="en-US" sz="2800" b="1" dirty="0" smtClean="0">
                <a:solidFill>
                  <a:srgbClr val="0000FF"/>
                </a:solidFill>
              </a:rPr>
              <a:t>N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285992"/>
            <a:ext cx="8072494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    </a:t>
            </a:r>
            <a:r>
              <a:rPr lang="ru-RU" sz="2400" b="1" dirty="0" smtClean="0"/>
              <a:t>Каждая </a:t>
            </a:r>
            <a:r>
              <a:rPr lang="ru-RU" sz="2400" b="1" dirty="0"/>
              <a:t>стандартная встроенная функция имеет </a:t>
            </a:r>
            <a:r>
              <a:rPr lang="ru-RU" sz="2400" b="1" dirty="0">
                <a:solidFill>
                  <a:srgbClr val="0000FF"/>
                </a:solidFill>
              </a:rPr>
              <a:t>свое имя.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Для </a:t>
            </a:r>
            <a:r>
              <a:rPr lang="ru-RU" sz="2400" b="1" dirty="0">
                <a:solidFill>
                  <a:srgbClr val="0000FF"/>
                </a:solidFill>
              </a:rPr>
              <a:t>удобства выбора и обращения к ним, все функции объединены в группы, называемые </a:t>
            </a:r>
            <a:r>
              <a:rPr lang="ru-RU" sz="2400" b="1" i="1" dirty="0">
                <a:solidFill>
                  <a:srgbClr val="FF0000"/>
                </a:solidFill>
              </a:rPr>
              <a:t>категориями</a:t>
            </a:r>
            <a:r>
              <a:rPr lang="ru-RU" sz="2400" b="1" dirty="0">
                <a:solidFill>
                  <a:srgbClr val="FF0000"/>
                </a:solidFill>
              </a:rPr>
              <a:t>: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      </a:t>
            </a:r>
            <a:r>
              <a:rPr lang="ru-RU" sz="2400" b="1" dirty="0" smtClean="0"/>
              <a:t>математические</a:t>
            </a:r>
            <a:endParaRPr lang="en-US" sz="2400" b="1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b="1" dirty="0" smtClean="0"/>
              <a:t> статистические</a:t>
            </a:r>
            <a:endParaRPr lang="en-US" sz="2400" b="1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b="1" dirty="0" smtClean="0"/>
              <a:t> финансовые</a:t>
            </a:r>
            <a:endParaRPr lang="en-US" sz="2400" b="1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b="1" dirty="0" smtClean="0"/>
              <a:t> </a:t>
            </a:r>
            <a:r>
              <a:rPr lang="ru-RU" sz="2400" b="1" dirty="0"/>
              <a:t>функции даты и </a:t>
            </a:r>
            <a:r>
              <a:rPr lang="ru-RU" sz="2400" b="1" dirty="0" smtClean="0"/>
              <a:t>времени</a:t>
            </a:r>
            <a:endParaRPr lang="en-US" sz="2400" b="1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b="1" dirty="0" smtClean="0"/>
              <a:t>логические </a:t>
            </a:r>
            <a:endParaRPr lang="en-US" sz="2400" b="1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b="1" dirty="0" smtClean="0"/>
              <a:t>текстовые </a:t>
            </a:r>
            <a:r>
              <a:rPr lang="ru-RU" sz="2400" b="1" dirty="0"/>
              <a:t>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143932" cy="1395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1857364"/>
            <a:ext cx="835824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ячейку </a:t>
            </a:r>
            <a:r>
              <a:rPr lang="en-US" sz="2400" b="1" dirty="0" smtClean="0">
                <a:solidFill>
                  <a:srgbClr val="0000FF"/>
                </a:solidFill>
              </a:rPr>
              <a:t>H3</a:t>
            </a:r>
            <a:r>
              <a:rPr lang="ru-RU" sz="2400" b="1" dirty="0" smtClean="0"/>
              <a:t> необходимо записать: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=СРЗНАЧЕСЛИ</a:t>
            </a:r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0000FF"/>
                </a:solidFill>
              </a:rPr>
              <a:t>B2:B371</a:t>
            </a:r>
            <a:r>
              <a:rPr lang="en-US" sz="2800" b="1" dirty="0" smtClean="0">
                <a:solidFill>
                  <a:srgbClr val="FF0000"/>
                </a:solidFill>
              </a:rPr>
              <a:t>;</a:t>
            </a:r>
            <a:r>
              <a:rPr lang="en-US" sz="2800" b="1" dirty="0" smtClean="0">
                <a:solidFill>
                  <a:srgbClr val="0000FF"/>
                </a:solidFill>
              </a:rPr>
              <a:t>"</a:t>
            </a:r>
            <a:r>
              <a:rPr lang="ru-RU" sz="2800" b="1" dirty="0" smtClean="0">
                <a:solidFill>
                  <a:srgbClr val="0000FF"/>
                </a:solidFill>
              </a:rPr>
              <a:t>Липки"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  <a:r>
              <a:rPr lang="en-US" sz="2800" b="1" dirty="0" smtClean="0">
                <a:solidFill>
                  <a:srgbClr val="0000FF"/>
                </a:solidFill>
              </a:rPr>
              <a:t>F2:F371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400" b="1" dirty="0" smtClean="0"/>
          </a:p>
          <a:p>
            <a:endParaRPr lang="ru-RU" dirty="0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500034" y="3214686"/>
            <a:ext cx="3143272" cy="642942"/>
          </a:xfrm>
          <a:prstGeom prst="wedgeRectCallout">
            <a:avLst>
              <a:gd name="adj1" fmla="val 40731"/>
              <a:gd name="adj2" fmla="val -10783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Диапазон, по которому проверяется условие</a:t>
            </a:r>
            <a:endParaRPr lang="ru-RU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5572132" y="3143248"/>
            <a:ext cx="3214710" cy="857256"/>
          </a:xfrm>
          <a:prstGeom prst="wedgeRectCallout">
            <a:avLst>
              <a:gd name="adj1" fmla="val -40016"/>
              <a:gd name="adj2" fmla="val -8931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Диапазон, по которому считается среднее арифметическое</a:t>
            </a:r>
            <a:endParaRPr lang="ru-RU" b="1" dirty="0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857620" y="3214686"/>
            <a:ext cx="1357322" cy="642942"/>
          </a:xfrm>
          <a:prstGeom prst="wedgeRectCallout">
            <a:avLst>
              <a:gd name="adj1" fmla="val 29764"/>
              <a:gd name="adj2" fmla="val -10121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Условие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4000504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2 способ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500570"/>
            <a:ext cx="835824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ячейку </a:t>
            </a:r>
            <a:r>
              <a:rPr lang="en-US" sz="2400" b="1" dirty="0" smtClean="0">
                <a:solidFill>
                  <a:srgbClr val="0000FF"/>
                </a:solidFill>
              </a:rPr>
              <a:t>H3</a:t>
            </a:r>
            <a:r>
              <a:rPr lang="ru-RU" sz="2400" b="1" dirty="0" smtClean="0"/>
              <a:t> необходимо записать: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=СУММЕСЛИ</a:t>
            </a:r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0000FF"/>
                </a:solidFill>
              </a:rPr>
              <a:t>B2:B371</a:t>
            </a:r>
            <a:r>
              <a:rPr lang="en-US" sz="2800" b="1" dirty="0" smtClean="0">
                <a:solidFill>
                  <a:srgbClr val="FF0000"/>
                </a:solidFill>
              </a:rPr>
              <a:t>;</a:t>
            </a:r>
            <a:r>
              <a:rPr lang="en-US" sz="2800" b="1" dirty="0" smtClean="0">
                <a:solidFill>
                  <a:srgbClr val="0000FF"/>
                </a:solidFill>
              </a:rPr>
              <a:t>"</a:t>
            </a:r>
            <a:r>
              <a:rPr lang="ru-RU" sz="2800" b="1" dirty="0" smtClean="0">
                <a:solidFill>
                  <a:srgbClr val="0000FF"/>
                </a:solidFill>
              </a:rPr>
              <a:t>Липки"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  <a:r>
              <a:rPr lang="en-US" sz="2800" b="1" dirty="0" smtClean="0">
                <a:solidFill>
                  <a:srgbClr val="0000FF"/>
                </a:solidFill>
              </a:rPr>
              <a:t>F2:F371</a:t>
            </a:r>
            <a:r>
              <a:rPr lang="en-US" sz="2800" b="1" dirty="0" smtClean="0">
                <a:solidFill>
                  <a:srgbClr val="FF0000"/>
                </a:solidFill>
              </a:rPr>
              <a:t>)/</a:t>
            </a:r>
            <a:r>
              <a:rPr lang="ru-RU" sz="2800" b="1" dirty="0" smtClean="0">
                <a:solidFill>
                  <a:srgbClr val="0000FF"/>
                </a:solidFill>
              </a:rPr>
              <a:t>СЧЁТЕСЛИ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0000FF"/>
                </a:solidFill>
              </a:rPr>
              <a:t>B2:B371</a:t>
            </a:r>
            <a:r>
              <a:rPr lang="en-US" sz="2800" b="1" dirty="0" smtClean="0">
                <a:solidFill>
                  <a:srgbClr val="FF0000"/>
                </a:solidFill>
              </a:rPr>
              <a:t>;</a:t>
            </a:r>
            <a:r>
              <a:rPr lang="en-US" sz="2800" b="1" dirty="0" smtClean="0">
                <a:solidFill>
                  <a:srgbClr val="0000FF"/>
                </a:solidFill>
              </a:rPr>
              <a:t>"</a:t>
            </a:r>
            <a:r>
              <a:rPr lang="ru-RU" sz="2800" b="1" dirty="0" smtClean="0">
                <a:solidFill>
                  <a:srgbClr val="0000FF"/>
                </a:solidFill>
              </a:rPr>
              <a:t>Липки</a:t>
            </a:r>
            <a:r>
              <a:rPr lang="en-US" sz="2800" b="1" dirty="0" smtClean="0">
                <a:solidFill>
                  <a:srgbClr val="0000FF"/>
                </a:solidFill>
              </a:rPr>
              <a:t>”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400" b="1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1500174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0000FF"/>
                </a:solidFill>
              </a:rPr>
              <a:t>1</a:t>
            </a:r>
            <a:r>
              <a:rPr lang="ru-RU" sz="2400" b="1" u="sng" dirty="0" smtClean="0">
                <a:solidFill>
                  <a:srgbClr val="0000FF"/>
                </a:solidFill>
              </a:rPr>
              <a:t> способ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792961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Как уменьшить разрядность числа, после запятой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0703"/>
            <a:ext cx="7184903" cy="550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86116" y="2928934"/>
            <a:ext cx="642942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71802" y="5715016"/>
            <a:ext cx="521497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Кнопка «Уменьшить разрядность»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stCxn id="5" idx="0"/>
          </p:cNvCxnSpPr>
          <p:nvPr/>
        </p:nvCxnSpPr>
        <p:spPr>
          <a:xfrm rot="16200000" flipV="1">
            <a:off x="3589728" y="3625454"/>
            <a:ext cx="2357454" cy="182166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792961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Ответ на первый вопрос: 28468</a:t>
            </a:r>
          </a:p>
          <a:p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143248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Ответ на второй вопрос:</a:t>
            </a:r>
            <a:r>
              <a:rPr lang="en-US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760,9   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Задание №19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Вариант 1-2013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72" y="714356"/>
            <a:ext cx="882104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5008" y="5857892"/>
            <a:ext cx="142876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7"/>
            <a:ext cx="8858280" cy="475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214950"/>
            <a:ext cx="8288156" cy="857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2571744"/>
            <a:ext cx="8358246" cy="538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В столбце Е для каждого ученика запишем 1</a:t>
            </a:r>
            <a:r>
              <a:rPr lang="ru-RU" sz="2400" b="1" dirty="0" smtClean="0"/>
              <a:t>, если это ученик школы №2 и  набравший по информатике больше баллов, чем по географии. Для всех остальных ячейка будет содержать пустую строку.</a:t>
            </a:r>
            <a:r>
              <a:rPr lang="en-US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В ячейку </a:t>
            </a:r>
            <a:r>
              <a:rPr lang="ru-RU" sz="3600" b="1" dirty="0" smtClean="0">
                <a:solidFill>
                  <a:srgbClr val="FF0000"/>
                </a:solidFill>
              </a:rPr>
              <a:t>Е2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запишем формулу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=ЕСЛИ(И(В2=2</a:t>
            </a:r>
            <a:r>
              <a:rPr lang="en-US" sz="3200" b="1" dirty="0" smtClean="0">
                <a:solidFill>
                  <a:srgbClr val="0000FF"/>
                </a:solidFill>
              </a:rPr>
              <a:t>;D2&gt;C2);1; “”)</a:t>
            </a:r>
            <a:endParaRPr lang="ru-RU" sz="3200" b="1" dirty="0" smtClean="0">
              <a:solidFill>
                <a:srgbClr val="0000FF"/>
              </a:solidFill>
            </a:endParaRPr>
          </a:p>
          <a:p>
            <a:r>
              <a:rPr lang="ru-RU" sz="2400" b="1" dirty="0" smtClean="0"/>
              <a:t>Скопируем формулу во все ячейки </a:t>
            </a:r>
            <a:r>
              <a:rPr lang="ru-RU" sz="2400" b="1" dirty="0" smtClean="0">
                <a:solidFill>
                  <a:srgbClr val="FF0000"/>
                </a:solidFill>
              </a:rPr>
              <a:t>диапазона </a:t>
            </a:r>
            <a:r>
              <a:rPr lang="ru-RU" sz="3200" b="1" dirty="0" smtClean="0">
                <a:solidFill>
                  <a:srgbClr val="FF0000"/>
                </a:solidFill>
              </a:rPr>
              <a:t>Е3:Е273</a:t>
            </a:r>
            <a:r>
              <a:rPr lang="ru-RU" sz="3200" b="1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400" b="1" dirty="0" smtClean="0"/>
              <a:t>Для того, чтобы найти количество учеников, удовлетворяющих условию , </a:t>
            </a:r>
            <a:r>
              <a:rPr lang="ru-RU" sz="3600" b="1" dirty="0" smtClean="0">
                <a:solidFill>
                  <a:srgbClr val="FF0000"/>
                </a:solidFill>
              </a:rPr>
              <a:t>в ячейку </a:t>
            </a:r>
            <a:r>
              <a:rPr lang="en-US" sz="3600" b="1" dirty="0" smtClean="0">
                <a:solidFill>
                  <a:srgbClr val="FF0000"/>
                </a:solidFill>
              </a:rPr>
              <a:t>F3 </a:t>
            </a:r>
            <a:r>
              <a:rPr lang="ru-RU" sz="2400" b="1" dirty="0" smtClean="0"/>
              <a:t>внесём формулу: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=СУММ(Е2:Е273)</a:t>
            </a:r>
          </a:p>
          <a:p>
            <a:endParaRPr lang="ru-RU" sz="3200" b="1" dirty="0" smtClean="0">
              <a:solidFill>
                <a:srgbClr val="0000FF"/>
              </a:solidFill>
            </a:endParaRPr>
          </a:p>
          <a:p>
            <a:endParaRPr lang="ru-RU" sz="2400" b="1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870444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000240"/>
            <a:ext cx="350046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Решение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785794"/>
            <a:ext cx="8632413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2000240"/>
            <a:ext cx="350046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Решение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786058"/>
            <a:ext cx="8429684" cy="33547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Для ответа на второй вопрос  в дополнительной ячейке, например в </a:t>
            </a:r>
            <a:r>
              <a:rPr lang="ru-RU" sz="3200" b="1" dirty="0" smtClean="0">
                <a:solidFill>
                  <a:srgbClr val="FF0000"/>
                </a:solidFill>
              </a:rPr>
              <a:t>Н3</a:t>
            </a:r>
            <a:r>
              <a:rPr lang="ru-RU" sz="2400" b="1" dirty="0" smtClean="0">
                <a:solidFill>
                  <a:srgbClr val="FF0000"/>
                </a:solidFill>
              </a:rPr>
              <a:t>,</a:t>
            </a:r>
            <a:r>
              <a:rPr lang="ru-RU" sz="2400" b="1" dirty="0" smtClean="0"/>
              <a:t> найдём количество участников, набравших </a:t>
            </a:r>
            <a:r>
              <a:rPr lang="ru-RU" sz="2400" b="1" dirty="0" smtClean="0">
                <a:solidFill>
                  <a:srgbClr val="0000FF"/>
                </a:solidFill>
              </a:rPr>
              <a:t>по географии  более 50 баллов.</a:t>
            </a:r>
          </a:p>
          <a:p>
            <a:r>
              <a:rPr lang="ru-RU" sz="3600" b="1" dirty="0" smtClean="0">
                <a:solidFill>
                  <a:srgbClr val="0000FF"/>
                </a:solidFill>
              </a:rPr>
              <a:t>=СЧЁТЕСЛИ(С2:С273;</a:t>
            </a:r>
            <a:r>
              <a:rPr lang="en-US" sz="3600" b="1" dirty="0" smtClean="0">
                <a:solidFill>
                  <a:srgbClr val="0000FF"/>
                </a:solidFill>
              </a:rPr>
              <a:t>”&gt;50”)</a:t>
            </a:r>
          </a:p>
          <a:p>
            <a:r>
              <a:rPr lang="ru-RU" sz="2400" b="1" dirty="0" smtClean="0"/>
              <a:t>Выразим полученное значение в процентах от  общего числа участников тестирования. Результат запишем в ячейку </a:t>
            </a:r>
            <a:r>
              <a:rPr lang="en-US" sz="3600" b="1" dirty="0" smtClean="0">
                <a:solidFill>
                  <a:srgbClr val="FF0000"/>
                </a:solidFill>
              </a:rPr>
              <a:t>F5</a:t>
            </a:r>
            <a:r>
              <a:rPr lang="en-US" sz="2400" b="1" dirty="0" smtClean="0"/>
              <a:t>:</a:t>
            </a:r>
          </a:p>
          <a:p>
            <a:r>
              <a:rPr lang="en-US" sz="3600" b="1" dirty="0" smtClean="0">
                <a:solidFill>
                  <a:srgbClr val="0000FF"/>
                </a:solidFill>
              </a:rPr>
              <a:t>=H3/272*100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Задание №19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Вариант </a:t>
            </a:r>
            <a:r>
              <a:rPr lang="ru-RU" sz="4800" b="1" dirty="0" smtClean="0">
                <a:solidFill>
                  <a:srgbClr val="0000FF"/>
                </a:solidFill>
              </a:rPr>
              <a:t>8</a:t>
            </a:r>
            <a:endParaRPr lang="ru-RU" sz="4800" b="1" dirty="0" smtClean="0">
              <a:solidFill>
                <a:srgbClr val="0000FF"/>
              </a:solidFill>
            </a:endParaRPr>
          </a:p>
          <a:p>
            <a:r>
              <a:rPr lang="ru-RU" sz="4800" b="1" dirty="0" smtClean="0">
                <a:solidFill>
                  <a:srgbClr val="0000FF"/>
                </a:solidFill>
              </a:rPr>
              <a:t>ГИА - </a:t>
            </a:r>
            <a:r>
              <a:rPr lang="ru-RU" sz="4800" b="1" dirty="0" smtClean="0">
                <a:solidFill>
                  <a:srgbClr val="0000FF"/>
                </a:solidFill>
              </a:rPr>
              <a:t>2013</a:t>
            </a:r>
            <a:endParaRPr lang="ru-RU" sz="48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899160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28680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Вызов функций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848326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28992" y="2500306"/>
            <a:ext cx="1000132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857496"/>
            <a:ext cx="714412" cy="7858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034" y="1142984"/>
            <a:ext cx="7786742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Формулы – Вставить функцию </a:t>
            </a:r>
            <a:r>
              <a:rPr lang="en-US" sz="2400" b="1" dirty="0" err="1" smtClean="0">
                <a:solidFill>
                  <a:srgbClr val="0000FF"/>
                </a:solidFill>
              </a:rPr>
              <a:t>fx</a:t>
            </a:r>
            <a:r>
              <a:rPr lang="en-US" sz="2400" b="1" dirty="0" smtClean="0"/>
              <a:t> – </a:t>
            </a:r>
            <a:r>
              <a:rPr lang="ru-RU" sz="2400" b="1" dirty="0" smtClean="0"/>
              <a:t>Выбрать категорию –</a:t>
            </a:r>
          </a:p>
          <a:p>
            <a:r>
              <a:rPr lang="ru-RU" sz="2400" b="1" dirty="0" smtClean="0"/>
              <a:t>Выбрать имя функции – </a:t>
            </a:r>
            <a:r>
              <a:rPr lang="ru-RU" sz="2400" b="1" dirty="0"/>
              <a:t>В</a:t>
            </a:r>
            <a:r>
              <a:rPr lang="ru-RU" sz="2400" b="1" dirty="0" smtClean="0"/>
              <a:t>ыбрать аргументы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9248"/>
            <a:ext cx="9144000" cy="59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588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2571744"/>
            <a:ext cx="350046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</a:rPr>
              <a:t>Решение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214686"/>
            <a:ext cx="8572560" cy="39087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В столбце Е </a:t>
            </a:r>
            <a:r>
              <a:rPr lang="ru-RU" sz="2400" b="1" dirty="0" smtClean="0"/>
              <a:t>вычислим сумму баллов по двум предметам, если это ученик округа «Южный». Для ученика из другого округа  ячейка будет содержать пустую строку.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 ячейку Е2 запишем формулу</a:t>
            </a:r>
            <a:r>
              <a:rPr lang="ru-RU" sz="2400" b="1" dirty="0" smtClean="0"/>
              <a:t>: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=ЕСЛИ(В2=</a:t>
            </a:r>
            <a:r>
              <a:rPr lang="en-US" sz="3200" b="1" dirty="0" smtClean="0">
                <a:solidFill>
                  <a:srgbClr val="0000FF"/>
                </a:solidFill>
              </a:rPr>
              <a:t>“</a:t>
            </a:r>
            <a:r>
              <a:rPr lang="ru-RU" sz="3200" b="1" dirty="0" smtClean="0">
                <a:solidFill>
                  <a:srgbClr val="0000FF"/>
                </a:solidFill>
              </a:rPr>
              <a:t>Южный</a:t>
            </a:r>
            <a:r>
              <a:rPr lang="en-US" sz="3200" b="1" dirty="0" smtClean="0">
                <a:solidFill>
                  <a:srgbClr val="0000FF"/>
                </a:solidFill>
              </a:rPr>
              <a:t>”;C2+D2;””)</a:t>
            </a:r>
          </a:p>
          <a:p>
            <a:r>
              <a:rPr lang="ru-RU" sz="2400" b="1" dirty="0" smtClean="0"/>
              <a:t>Скопируем формулу во все ячейки диапазона  </a:t>
            </a:r>
            <a:r>
              <a:rPr lang="ru-RU" sz="3200" b="1" dirty="0" smtClean="0">
                <a:solidFill>
                  <a:srgbClr val="0000FF"/>
                </a:solidFill>
              </a:rPr>
              <a:t>Е2</a:t>
            </a:r>
            <a:r>
              <a:rPr lang="en-US" sz="3200" b="1" dirty="0" smtClean="0">
                <a:solidFill>
                  <a:srgbClr val="0000FF"/>
                </a:solidFill>
              </a:rPr>
              <a:t>:E273</a:t>
            </a:r>
          </a:p>
          <a:p>
            <a:r>
              <a:rPr lang="ru-RU" sz="2400" b="1" dirty="0" smtClean="0"/>
              <a:t>Найдём среднее значение, </a:t>
            </a:r>
            <a:r>
              <a:rPr lang="ru-RU" sz="2400" b="1" dirty="0" smtClean="0">
                <a:solidFill>
                  <a:srgbClr val="0000FF"/>
                </a:solidFill>
              </a:rPr>
              <a:t>в ячейку </a:t>
            </a:r>
            <a:r>
              <a:rPr lang="en-US" sz="2400" b="1" dirty="0" smtClean="0">
                <a:solidFill>
                  <a:srgbClr val="0000FF"/>
                </a:solidFill>
              </a:rPr>
              <a:t>G2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/>
              <a:t>запишем формулу: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=СРЗНАЧ(Е2:Е273)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Выполните задание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57232"/>
            <a:ext cx="898077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2571744"/>
            <a:ext cx="350046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</a:rPr>
              <a:t>Решение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429000"/>
            <a:ext cx="85011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дополнительной ячейке, например </a:t>
            </a:r>
            <a:r>
              <a:rPr lang="ru-RU" sz="3200" b="1" dirty="0" smtClean="0">
                <a:solidFill>
                  <a:srgbClr val="FF0000"/>
                </a:solidFill>
              </a:rPr>
              <a:t>Н3</a:t>
            </a:r>
            <a:r>
              <a:rPr lang="en-US" sz="2400" b="1" dirty="0" smtClean="0"/>
              <a:t>, </a:t>
            </a:r>
            <a:r>
              <a:rPr lang="ru-RU" sz="2400" b="1" dirty="0" smtClean="0"/>
              <a:t> вычислим </a:t>
            </a:r>
            <a:r>
              <a:rPr lang="ru-RU" sz="2400" b="1" dirty="0" smtClean="0">
                <a:solidFill>
                  <a:srgbClr val="FF0000"/>
                </a:solidFill>
              </a:rPr>
              <a:t>количество учащихся округа 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“</a:t>
            </a:r>
            <a:r>
              <a:rPr lang="ru-RU" sz="2400" b="1" dirty="0" smtClean="0">
                <a:solidFill>
                  <a:srgbClr val="FF0000"/>
                </a:solidFill>
              </a:rPr>
              <a:t>Западный</a:t>
            </a:r>
            <a:r>
              <a:rPr lang="en-US" sz="2400" b="1" dirty="0" smtClean="0">
                <a:solidFill>
                  <a:srgbClr val="FF0000"/>
                </a:solidFill>
              </a:rPr>
              <a:t>” 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по формуле:</a:t>
            </a:r>
            <a:endParaRPr lang="en-US" sz="2400" b="1" dirty="0" smtClean="0"/>
          </a:p>
          <a:p>
            <a:r>
              <a:rPr lang="en-US" sz="3200" b="1" dirty="0" smtClean="0">
                <a:solidFill>
                  <a:srgbClr val="0000FF"/>
                </a:solidFill>
              </a:rPr>
              <a:t>=</a:t>
            </a:r>
            <a:r>
              <a:rPr lang="ru-RU" sz="3200" b="1" dirty="0" smtClean="0">
                <a:solidFill>
                  <a:srgbClr val="0000FF"/>
                </a:solidFill>
              </a:rPr>
              <a:t>СЧЁТЕСЛИ(</a:t>
            </a:r>
            <a:r>
              <a:rPr lang="en-US" sz="3200" b="1" dirty="0" smtClean="0">
                <a:solidFill>
                  <a:srgbClr val="0000FF"/>
                </a:solidFill>
              </a:rPr>
              <a:t>B2:B267;”</a:t>
            </a:r>
            <a:r>
              <a:rPr lang="ru-RU" sz="3200" b="1" dirty="0" smtClean="0">
                <a:solidFill>
                  <a:srgbClr val="0000FF"/>
                </a:solidFill>
              </a:rPr>
              <a:t>Западный</a:t>
            </a:r>
            <a:r>
              <a:rPr lang="en-US" sz="3200" b="1" dirty="0" smtClean="0">
                <a:solidFill>
                  <a:srgbClr val="0000FF"/>
                </a:solidFill>
              </a:rPr>
              <a:t>”)</a:t>
            </a:r>
            <a:endParaRPr lang="ru-RU" sz="3200" b="1" dirty="0" smtClean="0">
              <a:solidFill>
                <a:srgbClr val="0000FF"/>
              </a:solidFill>
            </a:endParaRPr>
          </a:p>
          <a:p>
            <a:r>
              <a:rPr lang="ru-RU" sz="2400" b="1" dirty="0" smtClean="0"/>
              <a:t>Выразим полученное значение в процентах от общего количества учащихся </a:t>
            </a:r>
            <a:r>
              <a:rPr lang="ru-RU" sz="3200" b="1" dirty="0" smtClean="0">
                <a:solidFill>
                  <a:srgbClr val="FF0000"/>
                </a:solidFill>
              </a:rPr>
              <a:t>в ячейке </a:t>
            </a:r>
            <a:r>
              <a:rPr lang="en-US" sz="3200" b="1" dirty="0" smtClean="0">
                <a:solidFill>
                  <a:srgbClr val="FF0000"/>
                </a:solidFill>
              </a:rPr>
              <a:t>G4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=</a:t>
            </a:r>
            <a:r>
              <a:rPr lang="en-US" sz="3200" b="1" dirty="0" smtClean="0">
                <a:solidFill>
                  <a:srgbClr val="0000FF"/>
                </a:solidFill>
              </a:rPr>
              <a:t>H3/266*100</a:t>
            </a:r>
            <a:endParaRPr lang="ru-RU" sz="32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792961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Как уменьшить разрядность числа, после запятой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0703"/>
            <a:ext cx="7184903" cy="550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86116" y="2928934"/>
            <a:ext cx="642942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71802" y="5715016"/>
            <a:ext cx="521497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Кнопка «Уменьшить разрядность»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stCxn id="5" idx="0"/>
          </p:cNvCxnSpPr>
          <p:nvPr/>
        </p:nvCxnSpPr>
        <p:spPr>
          <a:xfrm rot="16200000" flipV="1">
            <a:off x="3589728" y="3625454"/>
            <a:ext cx="2357454" cy="182166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792961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Ответ на первый вопрос: 117,15</a:t>
            </a:r>
          </a:p>
          <a:p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143248"/>
            <a:ext cx="7929618" cy="1261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Ответ на второй вопрос:   15,4</a:t>
            </a:r>
          </a:p>
          <a:p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u="sng" dirty="0" smtClean="0">
                <a:solidFill>
                  <a:srgbClr val="0000FF"/>
                </a:solidFill>
              </a:rPr>
              <a:t>Использованная литература</a:t>
            </a:r>
            <a:endParaRPr lang="ru-RU" b="1" u="sng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ГИА – 2013. Информатика и ИКТ: типовые экзаменационные варианты</a:t>
            </a:r>
            <a:r>
              <a:rPr lang="en-US" b="1" dirty="0" smtClean="0"/>
              <a:t>. </a:t>
            </a:r>
            <a:r>
              <a:rPr lang="ru-RU" b="1" dirty="0" smtClean="0"/>
              <a:t>Крылов С.С., Чуркина Т.Е. Издательство «Национальное образование», 2013 г.</a:t>
            </a:r>
          </a:p>
          <a:p>
            <a:r>
              <a:rPr lang="ru-RU" b="1" dirty="0" smtClean="0"/>
              <a:t>Информатика – ГИА. </a:t>
            </a:r>
            <a:r>
              <a:rPr lang="ru-RU" b="1" dirty="0" err="1" smtClean="0"/>
              <a:t>Учебно</a:t>
            </a:r>
            <a:r>
              <a:rPr lang="ru-RU" b="1" dirty="0" smtClean="0"/>
              <a:t> – справочные материалы для 9 класса. С.М. </a:t>
            </a:r>
            <a:r>
              <a:rPr lang="ru-RU" b="1" dirty="0" err="1" smtClean="0"/>
              <a:t>Авдошин</a:t>
            </a:r>
            <a:r>
              <a:rPr lang="ru-RU" b="1" dirty="0" smtClean="0"/>
              <a:t> и др., </a:t>
            </a:r>
            <a:r>
              <a:rPr lang="ru-RU" b="1" dirty="0" err="1" smtClean="0"/>
              <a:t>Спб</a:t>
            </a:r>
            <a:r>
              <a:rPr lang="ru-RU" b="1" dirty="0" smtClean="0"/>
              <a:t>., Просвещение, 2011г.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000924" cy="610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1928802"/>
            <a:ext cx="5643602" cy="5000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214686"/>
            <a:ext cx="2000264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0"/>
            <a:ext cx="828680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Выбрать категорию и имя функции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8306870" cy="420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828680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Выбрать аргументы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214554"/>
            <a:ext cx="4714908" cy="12858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5214950"/>
            <a:ext cx="1214446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Математические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5" y="1071546"/>
            <a:ext cx="913540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339736" cy="531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Математические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Статистические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73" y="1227014"/>
            <a:ext cx="9137492" cy="4988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20" y="1142984"/>
            <a:ext cx="9105880" cy="272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285728"/>
            <a:ext cx="79296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Статистические функции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8715436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802</Words>
  <Application>Microsoft Office PowerPoint</Application>
  <PresentationFormat>Экран (4:3)</PresentationFormat>
  <Paragraphs>113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Встроенные функции в EXCEL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Функция СРЗНАЧЕСЛИ </vt:lpstr>
      <vt:lpstr>Слайд 11</vt:lpstr>
      <vt:lpstr>Слайд 12</vt:lpstr>
      <vt:lpstr>Слайд 13</vt:lpstr>
      <vt:lpstr>Слайд 14</vt:lpstr>
      <vt:lpstr>Слайд 15</vt:lpstr>
      <vt:lpstr>Задание №19</vt:lpstr>
      <vt:lpstr>Слайд 17</vt:lpstr>
      <vt:lpstr>Слайд 18</vt:lpstr>
      <vt:lpstr>Слайд 19</vt:lpstr>
      <vt:lpstr>Слайд 20</vt:lpstr>
      <vt:lpstr>Слайд 21</vt:lpstr>
      <vt:lpstr>Слайд 22</vt:lpstr>
      <vt:lpstr>Задание №19</vt:lpstr>
      <vt:lpstr>Слайд 24</vt:lpstr>
      <vt:lpstr>Слайд 25</vt:lpstr>
      <vt:lpstr>Слайд 26</vt:lpstr>
      <vt:lpstr>Слайд 27</vt:lpstr>
      <vt:lpstr>Задание №19</vt:lpstr>
      <vt:lpstr>Слайд 29</vt:lpstr>
      <vt:lpstr>Слайд 30</vt:lpstr>
      <vt:lpstr>Слайд 31</vt:lpstr>
      <vt:lpstr>Слайд 32</vt:lpstr>
      <vt:lpstr>Слайд 33</vt:lpstr>
      <vt:lpstr>Слайд 34</vt:lpstr>
      <vt:lpstr>Использованная литература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№19</dc:title>
  <dc:creator>Admin</dc:creator>
  <cp:lastModifiedBy>Admin</cp:lastModifiedBy>
  <cp:revision>50</cp:revision>
  <dcterms:created xsi:type="dcterms:W3CDTF">2013-03-31T13:50:28Z</dcterms:created>
  <dcterms:modified xsi:type="dcterms:W3CDTF">2013-04-21T16:31:57Z</dcterms:modified>
</cp:coreProperties>
</file>